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27FDE3-D4BC-4D3B-B301-7238E32251FC}" v="2240" dt="2020-07-21T09:20:54.414"/>
    <p1510:client id="{45CE6E36-4E0E-CDF6-F280-5B5554ADBD6B}" v="4" dt="2020-07-21T09:26:12.449"/>
    <p1510:client id="{7831BE66-9239-12F9-E6B3-2544A3782891}" v="5" dt="2020-07-22T22:17:50.583"/>
    <p1510:client id="{A96B7931-41A4-0031-3826-93B6DDD94458}" v="213" dt="2020-07-22T22:04:40.711"/>
    <p1510:client id="{B328D409-9DF1-D667-5918-CC56C22DB6D9}" v="71" dt="2020-07-21T12:28:16.403"/>
    <p1510:client id="{FDFAC048-6DC0-DF98-3BB2-69F5FE4A4A72}" v="92" dt="2020-07-22T09:02:11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>
        <p:scale>
          <a:sx n="58" d="100"/>
          <a:sy n="58" d="100"/>
        </p:scale>
        <p:origin x="-31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FA89D-1E67-4C7C-86F3-BFF474B767DD}" type="datetimeFigureOut">
              <a:rPr lang="uk"/>
              <a:t>23.07.2020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12F2C-F62B-44C6-A2D6-0B673DA1BCA4}" type="slidenum">
              <a:rPr lang="uk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Тут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будет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дэмо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самого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приложения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скорее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всего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12F2C-F62B-44C6-A2D6-0B673DA1BCA4}" type="slidenum">
              <a:rPr lang="uk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6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616699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12455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8517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7281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638905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90330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8500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6753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29203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65289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35960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76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pull/>
  </p:transition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sv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8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ushoz.ru/articles/sadovodstvo/sadovodstvo.html" TargetMode="External"/><Relationship Id="rId2" Type="http://schemas.openxmlformats.org/officeDocument/2006/relationships/hyperlink" Target="https://fb.ru/post/environment/2020/2/29/18884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-gazeta.com/news/region102/44258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8C6E698C-8155-4B8B-BDC9-B7299772B5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uk-UA" dirty="0">
                <a:cs typeface="Calibri Light"/>
              </a:rPr>
              <a:t>"Садовод"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9525C9A-1972-4836-BA7A-706C946EF4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22D9B36-9BE7-472B-8808-7E0D681073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A549DE7-671D-4575-AF43-858FD99981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7DA915-3009-4DED-B0F3-309362FDD742}"/>
              </a:ext>
            </a:extLst>
          </p:cNvPr>
          <p:cNvSpPr txBox="1"/>
          <p:nvPr/>
        </p:nvSpPr>
        <p:spPr>
          <a:xfrm>
            <a:off x="7873862" y="275521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 Light"/>
                <a:cs typeface="Calibri Light"/>
              </a:rPr>
              <a:t>Команда</a:t>
            </a:r>
            <a:r>
              <a:rPr lang="en-US" sz="2400" dirty="0">
                <a:latin typeface="Calibri Light"/>
                <a:cs typeface="Calibri Light"/>
              </a:rPr>
              <a:t/>
            </a:r>
            <a:br>
              <a:rPr lang="en-US" sz="2400" dirty="0">
                <a:latin typeface="Calibri Light"/>
                <a:cs typeface="Calibri Light"/>
              </a:rPr>
            </a:br>
            <a:r>
              <a:rPr lang="en-US" sz="2400">
                <a:latin typeface="Calibri Light"/>
                <a:cs typeface="Calibri Light"/>
              </a:rPr>
              <a:t>"ЯМы Садовод"</a:t>
            </a:r>
            <a:endParaRPr lang="en-US" sz="24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EBB357-DE4B-4092-B03D-6BECE2D1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Что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побудило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pic>
        <p:nvPicPr>
          <p:cNvPr id="4" name="Graphic 4" descr="Годинник">
            <a:extLst>
              <a:ext uri="{FF2B5EF4-FFF2-40B4-BE49-F238E27FC236}">
                <a16:creationId xmlns:a16="http://schemas.microsoft.com/office/drawing/2014/main" xmlns="" id="{D8DDC8B2-869F-4632-B608-C532643A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84492" y="2336799"/>
            <a:ext cx="2184400" cy="2184400"/>
          </a:xfrm>
          <a:prstGeom prst="rect">
            <a:avLst/>
          </a:prstGeom>
        </p:spPr>
      </p:pic>
      <p:pic>
        <p:nvPicPr>
          <p:cNvPr id="5" name="Graphic 5" descr="Чашка Петрі">
            <a:extLst>
              <a:ext uri="{FF2B5EF4-FFF2-40B4-BE49-F238E27FC236}">
                <a16:creationId xmlns:a16="http://schemas.microsoft.com/office/drawing/2014/main" xmlns="" id="{DABFC052-2FEA-499B-B6D3-5C4A3AB88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00135" y="2333136"/>
            <a:ext cx="2194169" cy="2194169"/>
          </a:xfrm>
          <a:prstGeom prst="rect">
            <a:avLst/>
          </a:prstGeom>
        </p:spPr>
      </p:pic>
      <p:pic>
        <p:nvPicPr>
          <p:cNvPr id="6" name="Graphic 6" descr="Місяць і зірки">
            <a:extLst>
              <a:ext uri="{FF2B5EF4-FFF2-40B4-BE49-F238E27FC236}">
                <a16:creationId xmlns:a16="http://schemas.microsoft.com/office/drawing/2014/main" xmlns="" id="{759C0833-58D1-4C98-A8AA-45E189A8C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215780" y="2339242"/>
            <a:ext cx="2184400" cy="218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CF6E6E-8688-4827-A428-B7D19BFEE18E}"/>
              </a:ext>
            </a:extLst>
          </p:cNvPr>
          <p:cNvSpPr txBox="1"/>
          <p:nvPr/>
        </p:nvSpPr>
        <p:spPr>
          <a:xfrm>
            <a:off x="943707" y="4529014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latin typeface="Calibri Light"/>
                <a:cs typeface="Calibri Light"/>
              </a:rPr>
              <a:t>Необходимость знать текущие фазы Луны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0F1CE4-C16C-4F47-A84C-2B8A0EE99C50}"/>
              </a:ext>
            </a:extLst>
          </p:cNvPr>
          <p:cNvSpPr txBox="1"/>
          <p:nvPr/>
        </p:nvSpPr>
        <p:spPr>
          <a:xfrm>
            <a:off x="4720737" y="455465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ru-RU" dirty="0" smtClean="0">
                <a:latin typeface="Calibri Light"/>
                <a:cs typeface="Calibri Light"/>
              </a:rPr>
              <a:t>Сложность определения болезни растения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476820-786B-4054-8BB2-BC20627B7C59}"/>
              </a:ext>
            </a:extLst>
          </p:cNvPr>
          <p:cNvSpPr txBox="1"/>
          <p:nvPr/>
        </p:nvSpPr>
        <p:spPr>
          <a:xfrm>
            <a:off x="8507535" y="4560765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latin typeface="Calibri Light"/>
                <a:cs typeface="Calibri Light"/>
              </a:rPr>
              <a:t>Значимость своевременного ухода за растениями</a:t>
            </a:r>
            <a:endParaRPr lang="en-US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02820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2BC29D-885E-4A3C-B593-988EADBC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Что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из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этого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выходит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pic>
        <p:nvPicPr>
          <p:cNvPr id="4" name="Graphic 4" descr="Графік тенденції до зниження">
            <a:extLst>
              <a:ext uri="{FF2B5EF4-FFF2-40B4-BE49-F238E27FC236}">
                <a16:creationId xmlns:a16="http://schemas.microsoft.com/office/drawing/2014/main" xmlns="" id="{155BD290-C3A2-465E-A199-9F8FF1713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59387" y="2277534"/>
            <a:ext cx="2174630" cy="2155092"/>
          </a:xfrm>
        </p:spPr>
      </p:pic>
      <p:pic>
        <p:nvPicPr>
          <p:cNvPr id="5" name="Graphic 5" descr="Яблуко">
            <a:extLst>
              <a:ext uri="{FF2B5EF4-FFF2-40B4-BE49-F238E27FC236}">
                <a16:creationId xmlns:a16="http://schemas.microsoft.com/office/drawing/2014/main" xmlns="" id="{383C837A-A32D-4A5D-A651-A9CBFBEF6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2598" y="2274521"/>
            <a:ext cx="2174630" cy="2164861"/>
          </a:xfrm>
          <a:prstGeom prst="rect">
            <a:avLst/>
          </a:prstGeom>
        </p:spPr>
      </p:pic>
      <p:pic>
        <p:nvPicPr>
          <p:cNvPr id="7" name="Graphic 7" descr="мозок у голові">
            <a:extLst>
              <a:ext uri="{FF2B5EF4-FFF2-40B4-BE49-F238E27FC236}">
                <a16:creationId xmlns:a16="http://schemas.microsoft.com/office/drawing/2014/main" xmlns="" id="{777241D7-8425-4AB8-943A-0E4597650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74377" y="2274521"/>
            <a:ext cx="2164860" cy="2155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674264-56D3-4517-831A-BB0D8485A884}"/>
              </a:ext>
            </a:extLst>
          </p:cNvPr>
          <p:cNvSpPr txBox="1"/>
          <p:nvPr/>
        </p:nvSpPr>
        <p:spPr>
          <a:xfrm>
            <a:off x="377093" y="4431323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solidFill>
                  <a:srgbClr val="C00000"/>
                </a:solidFill>
                <a:latin typeface="Calibri Light"/>
                <a:cs typeface="Calibri Light"/>
              </a:rPr>
              <a:t>Низкое</a:t>
            </a:r>
            <a:r>
              <a:rPr lang="en-US" dirty="0">
                <a:latin typeface="Calibri Light"/>
                <a:cs typeface="Calibri Light"/>
              </a:rPr>
              <a:t> </a:t>
            </a:r>
            <a:r>
              <a:rPr lang="en-US" dirty="0" err="1">
                <a:latin typeface="Calibri Light"/>
                <a:cs typeface="Calibri Light"/>
              </a:rPr>
              <a:t>качество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производимого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продукта</a:t>
            </a:r>
            <a:r>
              <a:rPr lang="en-US" dirty="0">
                <a:latin typeface="Calibri Light"/>
                <a:cs typeface="Calibri Ligh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33FBDC4-41B6-4CE3-B8FD-5E14BD470F3B}"/>
              </a:ext>
            </a:extLst>
          </p:cNvPr>
          <p:cNvSpPr txBox="1"/>
          <p:nvPr/>
        </p:nvSpPr>
        <p:spPr>
          <a:xfrm>
            <a:off x="4885207" y="4447651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C00000"/>
                </a:solidFill>
                <a:latin typeface="Calibri Light"/>
                <a:cs typeface="Calibri Light"/>
              </a:rPr>
              <a:t>Головная</a:t>
            </a:r>
            <a:r>
              <a:rPr lang="en-US" dirty="0">
                <a:solidFill>
                  <a:srgbClr val="C00000"/>
                </a:solidFill>
                <a:latin typeface="Calibri Light"/>
                <a:cs typeface="Calibri Light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 Light"/>
                <a:cs typeface="Calibri Light"/>
              </a:rPr>
              <a:t>боль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ru-RU" dirty="0" smtClean="0">
                <a:latin typeface="Calibri Light"/>
                <a:cs typeface="Calibri Light"/>
              </a:rPr>
              <a:t>от проблем с растениями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72C60E-EDBE-422D-AFF8-52754FDF37C0}"/>
              </a:ext>
            </a:extLst>
          </p:cNvPr>
          <p:cNvSpPr txBox="1"/>
          <p:nvPr/>
        </p:nvSpPr>
        <p:spPr>
          <a:xfrm>
            <a:off x="9276862" y="4431323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solidFill>
                  <a:srgbClr val="C00000"/>
                </a:solidFill>
                <a:latin typeface="Calibri Light"/>
                <a:cs typeface="Calibri Light"/>
              </a:rPr>
              <a:t>Снижение </a:t>
            </a:r>
            <a:r>
              <a:rPr lang="ru-RU" dirty="0" smtClean="0">
                <a:latin typeface="Calibri Light"/>
                <a:cs typeface="Calibri Light"/>
              </a:rPr>
              <a:t>эффективности труда</a:t>
            </a:r>
            <a:endParaRPr lang="en-US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81154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35B65-0FC4-4A52-A3F3-56FFB3FF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Как</a:t>
            </a:r>
            <a:r>
              <a:rPr lang="en-US" dirty="0">
                <a:cs typeface="Calibri Light"/>
              </a:rPr>
              <a:t> с </a:t>
            </a:r>
            <a:r>
              <a:rPr lang="en-US" dirty="0" err="1">
                <a:cs typeface="Calibri Light"/>
              </a:rPr>
              <a:t>этим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бороться</a:t>
            </a:r>
            <a:r>
              <a:rPr lang="en-US" dirty="0">
                <a:cs typeface="Calibri Light"/>
              </a:rPr>
              <a:t>? </a:t>
            </a:r>
            <a:endParaRPr lang="en-US" dirty="0"/>
          </a:p>
        </p:txBody>
      </p:sp>
      <p:pic>
        <p:nvPicPr>
          <p:cNvPr id="6" name="Graphic 6" descr="Медичний">
            <a:extLst>
              <a:ext uri="{FF2B5EF4-FFF2-40B4-BE49-F238E27FC236}">
                <a16:creationId xmlns:a16="http://schemas.microsoft.com/office/drawing/2014/main" xmlns="" id="{960C95E5-96B0-409B-8AB2-13A12CA43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57397" y="2251320"/>
            <a:ext cx="2340707" cy="23504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AD17471-3472-40C0-9B24-04A462D08805}"/>
              </a:ext>
            </a:extLst>
          </p:cNvPr>
          <p:cNvGrpSpPr/>
          <p:nvPr/>
        </p:nvGrpSpPr>
        <p:grpSpPr>
          <a:xfrm>
            <a:off x="8663598" y="2254983"/>
            <a:ext cx="2350476" cy="2360246"/>
            <a:chOff x="5400675" y="2684829"/>
            <a:chExt cx="2350476" cy="2360246"/>
          </a:xfrm>
        </p:grpSpPr>
        <p:pic>
          <p:nvPicPr>
            <p:cNvPr id="7" name="Graphic 5" descr="Календар на день">
              <a:extLst>
                <a:ext uri="{FF2B5EF4-FFF2-40B4-BE49-F238E27FC236}">
                  <a16:creationId xmlns:a16="http://schemas.microsoft.com/office/drawing/2014/main" xmlns="" id="{AE72C1E9-905B-442F-B8C9-011601114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00675" y="2684829"/>
              <a:ext cx="2350476" cy="2360246"/>
            </a:xfrm>
            <a:prstGeom prst="rect">
              <a:avLst/>
            </a:prstGeom>
          </p:spPr>
        </p:pic>
        <p:pic>
          <p:nvPicPr>
            <p:cNvPr id="4" name="Graphic 4" descr="Місяць і зірки">
              <a:extLst>
                <a:ext uri="{FF2B5EF4-FFF2-40B4-BE49-F238E27FC236}">
                  <a16:creationId xmlns:a16="http://schemas.microsoft.com/office/drawing/2014/main" xmlns="" id="{10EAAE18-8F08-45A0-9BF1-0DE4026B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6381262" y="3196492"/>
              <a:ext cx="377093" cy="36732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297D8E5-6B2F-4928-87B2-4B35343A460C}"/>
              </a:ext>
            </a:extLst>
          </p:cNvPr>
          <p:cNvSpPr txBox="1"/>
          <p:nvPr/>
        </p:nvSpPr>
        <p:spPr>
          <a:xfrm>
            <a:off x="4763477" y="4558324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solidFill>
                  <a:srgbClr val="00B050"/>
                </a:solidFill>
                <a:latin typeface="Calibri Light"/>
                <a:cs typeface="Calibri Light"/>
              </a:rPr>
              <a:t>Поиск </a:t>
            </a:r>
            <a:r>
              <a:rPr lang="ru-RU" dirty="0" smtClean="0">
                <a:latin typeface="Calibri Light"/>
                <a:cs typeface="Calibri Light"/>
              </a:rPr>
              <a:t>в обширной библиотеке болезней</a:t>
            </a:r>
            <a:endParaRPr lang="en-US" dirty="0" err="1">
              <a:latin typeface="Calibri Light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8F1732-6AD4-4E8F-A913-CB7D2A41FF79}"/>
              </a:ext>
            </a:extLst>
          </p:cNvPr>
          <p:cNvSpPr txBox="1"/>
          <p:nvPr/>
        </p:nvSpPr>
        <p:spPr>
          <a:xfrm>
            <a:off x="982784" y="4558323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solidFill>
                  <a:srgbClr val="00B050"/>
                </a:solidFill>
                <a:latin typeface="Calibri Light"/>
                <a:cs typeface="Calibri Light"/>
              </a:rPr>
              <a:t>Предоставление </a:t>
            </a:r>
            <a:r>
              <a:rPr lang="ru-RU" dirty="0" smtClean="0">
                <a:latin typeface="Calibri Light"/>
                <a:cs typeface="Calibri Light"/>
              </a:rPr>
              <a:t>прогноза погоды с напоминаниями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3B6A037-E774-418F-B638-AE160C162D48}"/>
              </a:ext>
            </a:extLst>
          </p:cNvPr>
          <p:cNvSpPr txBox="1"/>
          <p:nvPr/>
        </p:nvSpPr>
        <p:spPr>
          <a:xfrm>
            <a:off x="8466014" y="4607168"/>
            <a:ext cx="29803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dirty="0" smtClean="0">
                <a:solidFill>
                  <a:srgbClr val="00B050"/>
                </a:solidFill>
                <a:latin typeface="Calibri Light"/>
                <a:cs typeface="Calibri Light"/>
              </a:rPr>
              <a:t>Внедрение </a:t>
            </a:r>
            <a:r>
              <a:rPr lang="ru-RU" dirty="0" smtClean="0">
                <a:latin typeface="Calibri Light"/>
                <a:cs typeface="Calibri Light"/>
              </a:rPr>
              <a:t>лунного садоводческого календаря</a:t>
            </a:r>
            <a:endParaRPr lang="en-US" dirty="0">
              <a:latin typeface="Calibri Light"/>
              <a:cs typeface="Calibri Ligh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40" y="2344615"/>
            <a:ext cx="2163885" cy="21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80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2ADFAB-6DC3-44FE-815A-191330C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Как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это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должно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работать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E3FB76-8BA3-4775-BB54-A3DECE8572AD}"/>
              </a:ext>
            </a:extLst>
          </p:cNvPr>
          <p:cNvSpPr txBox="1"/>
          <p:nvPr/>
        </p:nvSpPr>
        <p:spPr>
          <a:xfrm>
            <a:off x="790044" y="4175219"/>
            <a:ext cx="22765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latin typeface="Calibri Light"/>
                <a:cs typeface="Calibri Light"/>
              </a:rPr>
              <a:t>Название растения</a:t>
            </a:r>
            <a:endParaRPr lang="en-US" dirty="0" err="1">
              <a:latin typeface="Calibri Light"/>
              <a:cs typeface="Calibri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0342AAB-98CC-4500-8652-EEABE523F19D}"/>
              </a:ext>
            </a:extLst>
          </p:cNvPr>
          <p:cNvSpPr txBox="1"/>
          <p:nvPr/>
        </p:nvSpPr>
        <p:spPr>
          <a:xfrm>
            <a:off x="672121" y="3345482"/>
            <a:ext cx="247969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400" dirty="0" smtClean="0">
                <a:latin typeface="Calibri Light"/>
                <a:cs typeface="Calibri Light"/>
              </a:rPr>
              <a:t>Поиск болезни</a:t>
            </a:r>
            <a:endParaRPr lang="ru-RU" sz="2400" dirty="0" smtClean="0">
              <a:latin typeface="Calibri Light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24818A-A1E0-4461-BCA5-8AD619E11CBD}"/>
              </a:ext>
            </a:extLst>
          </p:cNvPr>
          <p:cNvSpPr txBox="1"/>
          <p:nvPr/>
        </p:nvSpPr>
        <p:spPr>
          <a:xfrm>
            <a:off x="790044" y="4717762"/>
            <a:ext cx="22765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latin typeface="Calibri Light"/>
                <a:cs typeface="Calibri Light"/>
              </a:rPr>
              <a:t>Симптомы</a:t>
            </a:r>
            <a:endParaRPr lang="en-US" dirty="0" err="1">
              <a:latin typeface="Calibri Light"/>
              <a:cs typeface="Calibri Light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73805" y="3197131"/>
            <a:ext cx="3108984" cy="30412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724818A-A1E0-4461-BCA5-8AD619E11CBD}"/>
              </a:ext>
            </a:extLst>
          </p:cNvPr>
          <p:cNvSpPr txBox="1"/>
          <p:nvPr/>
        </p:nvSpPr>
        <p:spPr>
          <a:xfrm>
            <a:off x="790046" y="5279825"/>
            <a:ext cx="227650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 smtClean="0">
                <a:latin typeface="Calibri Light"/>
                <a:cs typeface="Calibri Light"/>
              </a:rPr>
              <a:t>Информация о болезни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096992" y="2094205"/>
            <a:ext cx="3772415" cy="5232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Главная страница</a:t>
            </a:r>
            <a:endParaRPr lang="ru-RU" sz="28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32" name="Группа 31"/>
          <p:cNvGrpSpPr/>
          <p:nvPr/>
        </p:nvGrpSpPr>
        <p:grpSpPr>
          <a:xfrm>
            <a:off x="3136406" y="2461016"/>
            <a:ext cx="1074889" cy="961255"/>
            <a:chOff x="3136406" y="2461016"/>
            <a:chExt cx="1074889" cy="961255"/>
          </a:xfrm>
        </p:grpSpPr>
        <p:cxnSp>
          <p:nvCxnSpPr>
            <p:cNvPr id="19" name="Прямая соединительная линия 18"/>
            <p:cNvCxnSpPr/>
            <p:nvPr/>
          </p:nvCxnSpPr>
          <p:spPr>
            <a:xfrm flipH="1">
              <a:off x="3383908" y="2650444"/>
              <a:ext cx="614204" cy="580566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Овал 26"/>
            <p:cNvSpPr/>
            <p:nvPr/>
          </p:nvSpPr>
          <p:spPr>
            <a:xfrm>
              <a:off x="3963793" y="2461016"/>
              <a:ext cx="247502" cy="24750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3136406" y="3174769"/>
              <a:ext cx="247502" cy="24750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/>
          <p:cNvGrpSpPr/>
          <p:nvPr/>
        </p:nvGrpSpPr>
        <p:grpSpPr>
          <a:xfrm rot="21207726" flipH="1">
            <a:off x="7788411" y="2402947"/>
            <a:ext cx="1074889" cy="961255"/>
            <a:chOff x="3136406" y="2461016"/>
            <a:chExt cx="1074889" cy="961255"/>
          </a:xfrm>
        </p:grpSpPr>
        <p:cxnSp>
          <p:nvCxnSpPr>
            <p:cNvPr id="34" name="Прямая соединительная линия 33"/>
            <p:cNvCxnSpPr/>
            <p:nvPr/>
          </p:nvCxnSpPr>
          <p:spPr>
            <a:xfrm flipH="1">
              <a:off x="3383908" y="2650444"/>
              <a:ext cx="614204" cy="580566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Овал 34"/>
            <p:cNvSpPr/>
            <p:nvPr/>
          </p:nvSpPr>
          <p:spPr>
            <a:xfrm>
              <a:off x="3963793" y="2461016"/>
              <a:ext cx="247502" cy="24750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3136406" y="3174769"/>
              <a:ext cx="247502" cy="24750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7" name="Скругленный прямоугольник 36"/>
          <p:cNvSpPr/>
          <p:nvPr/>
        </p:nvSpPr>
        <p:spPr>
          <a:xfrm>
            <a:off x="8767569" y="3158993"/>
            <a:ext cx="1797013" cy="8201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+mj-lt"/>
              </a:rPr>
              <a:t>Лунный календарь</a:t>
            </a:r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 flipH="1">
            <a:off x="5983199" y="2592985"/>
            <a:ext cx="3789" cy="513592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Скругленный прямоугольник 42"/>
          <p:cNvSpPr/>
          <p:nvPr/>
        </p:nvSpPr>
        <p:spPr>
          <a:xfrm>
            <a:off x="5196079" y="3090249"/>
            <a:ext cx="1541584" cy="8309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+mj-lt"/>
              </a:rPr>
              <a:t>Прогноз погоды</a:t>
            </a:r>
            <a:endParaRPr lang="ru-RU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8777493" y="4347412"/>
            <a:ext cx="1787089" cy="12555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8777493" y="4347412"/>
            <a:ext cx="1787089" cy="37035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8777493" y="4347412"/>
            <a:ext cx="529793" cy="370350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+mj-lt"/>
              </a:rPr>
              <a:t>24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307286" y="4359885"/>
            <a:ext cx="1257296" cy="3578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+mj-lt"/>
              </a:rPr>
              <a:t>июль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8842810" y="4769036"/>
            <a:ext cx="1695530" cy="76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dirty="0" smtClean="0">
                <a:solidFill>
                  <a:schemeClr val="tx1"/>
                </a:solidFill>
                <a:latin typeface="+mj-lt"/>
              </a:rPr>
              <a:t>Благоприятные дни для посадки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0" name="Прямоугольная выноска 49"/>
          <p:cNvSpPr/>
          <p:nvPr/>
        </p:nvSpPr>
        <p:spPr>
          <a:xfrm>
            <a:off x="5147092" y="4076141"/>
            <a:ext cx="1659477" cy="542543"/>
          </a:xfrm>
          <a:prstGeom prst="wedgeRectCallout">
            <a:avLst>
              <a:gd name="adj1" fmla="val -22801"/>
              <a:gd name="adj2" fmla="val 986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Уведомления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1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3F608-3465-429D-A718-AAD6663D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Как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это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работает</a:t>
            </a:r>
            <a:endParaRPr lang="en-US" dirty="0" err="1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73" y="1862592"/>
            <a:ext cx="2451056" cy="4357434"/>
          </a:xfrm>
        </p:spPr>
      </p:pic>
    </p:spTree>
    <p:extLst>
      <p:ext uri="{BB962C8B-B14F-4D97-AF65-F5344CB8AC3E}">
        <p14:creationId xmlns:p14="http://schemas.microsoft.com/office/powerpoint/2010/main" val="4154932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Для кого?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5134" cy="4023360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ru-RU" sz="3100" dirty="0" smtClean="0">
                <a:latin typeface="Calibri Light" panose="020F0302020204030204" pitchFamily="34" charset="0"/>
              </a:rPr>
              <a:t> </a:t>
            </a:r>
            <a:r>
              <a:rPr lang="ru-RU" sz="4000" dirty="0">
                <a:latin typeface="Calibri Light" panose="020F0302020204030204" pitchFamily="34" charset="0"/>
              </a:rPr>
              <a:t>Для многих регионов планеты характерно ведение частного </a:t>
            </a:r>
            <a:r>
              <a:rPr lang="ru-RU" sz="4000" dirty="0" smtClean="0">
                <a:latin typeface="Calibri Light" panose="020F0302020204030204" pitchFamily="34" charset="0"/>
              </a:rPr>
              <a:t>садоводства </a:t>
            </a:r>
            <a:r>
              <a:rPr lang="en-US" sz="4000" dirty="0" smtClean="0">
                <a:latin typeface="Calibri Light" panose="020F0302020204030204" pitchFamily="34" charset="0"/>
              </a:rPr>
              <a:t>[1]</a:t>
            </a:r>
            <a:r>
              <a:rPr lang="ru-RU" sz="4000" dirty="0" smtClean="0">
                <a:latin typeface="Calibri Light" panose="020F0302020204030204" pitchFamily="34" charset="0"/>
              </a:rPr>
              <a:t>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ru-RU" sz="4000" dirty="0" smtClean="0">
                <a:latin typeface="Calibri Light" panose="020F0302020204030204" pitchFamily="34" charset="0"/>
              </a:rPr>
              <a:t>Более 80 </a:t>
            </a:r>
            <a:r>
              <a:rPr lang="ru-RU" sz="4000" dirty="0">
                <a:latin typeface="Calibri Light" panose="020F0302020204030204" pitchFamily="34" charset="0"/>
              </a:rPr>
              <a:t>% из 6 миллионов </a:t>
            </a:r>
            <a:r>
              <a:rPr lang="ru-RU" sz="4000" dirty="0" smtClean="0">
                <a:latin typeface="Calibri Light" panose="020F0302020204030204" pitchFamily="34" charset="0"/>
              </a:rPr>
              <a:t>опрошенных людей</a:t>
            </a:r>
            <a:r>
              <a:rPr lang="ru-RU" sz="4000" dirty="0">
                <a:latin typeface="Calibri Light" panose="020F0302020204030204" pitchFamily="34" charset="0"/>
              </a:rPr>
              <a:t>, занимающихся садоводством, были </a:t>
            </a:r>
            <a:r>
              <a:rPr lang="ru-RU" sz="4000" dirty="0" smtClean="0">
                <a:latin typeface="Calibri Light" panose="020F0302020204030204" pitchFamily="34" charset="0"/>
              </a:rPr>
              <a:t>в возрасте </a:t>
            </a:r>
            <a:r>
              <a:rPr lang="ru-RU" sz="4000" b="1" dirty="0" smtClean="0">
                <a:latin typeface="Calibri Light" panose="020F0302020204030204" pitchFamily="34" charset="0"/>
              </a:rPr>
              <a:t>от 21 года до 34 лет</a:t>
            </a:r>
            <a:r>
              <a:rPr lang="ru-RU" sz="4000" dirty="0" smtClean="0">
                <a:latin typeface="Calibri Light" panose="020F0302020204030204" pitchFamily="34" charset="0"/>
              </a:rPr>
              <a:t> </a:t>
            </a:r>
            <a:r>
              <a:rPr lang="en-US" sz="4000" dirty="0" smtClean="0">
                <a:latin typeface="Calibri Light" panose="020F0302020204030204" pitchFamily="34" charset="0"/>
              </a:rPr>
              <a:t>[2]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ru-RU" sz="4000" dirty="0" smtClean="0">
                <a:latin typeface="Calibri Light" panose="020F0302020204030204" pitchFamily="34" charset="0"/>
              </a:rPr>
              <a:t>В некоторых регионах России доля населения, занимающегося садоводством достигает 25%. Многие получают доход от продажи урожая </a:t>
            </a:r>
            <a:r>
              <a:rPr lang="en-US" sz="4000" dirty="0" smtClean="0">
                <a:latin typeface="Calibri Light" panose="020F0302020204030204" pitchFamily="34" charset="0"/>
              </a:rPr>
              <a:t>[3]</a:t>
            </a:r>
            <a:endParaRPr lang="ru-RU" sz="4000" dirty="0" smtClean="0">
              <a:latin typeface="Calibri Light" panose="020F0302020204030204" pitchFamily="34" charset="0"/>
            </a:endParaRPr>
          </a:p>
          <a:p>
            <a:endParaRPr lang="ru-RU" sz="2400" dirty="0">
              <a:latin typeface="Calibri Light" panose="020F0302020204030204" pitchFamily="34" charset="0"/>
            </a:endParaRPr>
          </a:p>
          <a:p>
            <a:pPr marL="180000" indent="-180000">
              <a:buAutoNum type="arabicPeriod"/>
            </a:pPr>
            <a:r>
              <a:rPr lang="de-DE" sz="2300" dirty="0" smtClean="0">
                <a:solidFill>
                  <a:schemeClr val="tx1"/>
                </a:solidFill>
                <a:latin typeface="Calibri Light" panose="020F0302020204030204" pitchFamily="34" charset="0"/>
                <a:hlinkClick r:id="rId2"/>
              </a:rPr>
              <a:t>https</a:t>
            </a:r>
            <a:r>
              <a:rPr lang="de-DE" sz="2300" dirty="0">
                <a:solidFill>
                  <a:schemeClr val="tx1"/>
                </a:solidFill>
                <a:latin typeface="Calibri Light" panose="020F0302020204030204" pitchFamily="34" charset="0"/>
                <a:hlinkClick r:id="rId2"/>
              </a:rPr>
              <a:t>://</a:t>
            </a:r>
            <a:r>
              <a:rPr lang="de-DE" sz="2300" dirty="0" smtClean="0">
                <a:solidFill>
                  <a:schemeClr val="tx1"/>
                </a:solidFill>
                <a:latin typeface="Calibri Light" panose="020F0302020204030204" pitchFamily="34" charset="0"/>
                <a:hlinkClick r:id="rId2"/>
              </a:rPr>
              <a:t>fb.ru/post/environment/2020/2/29/188844</a:t>
            </a:r>
            <a:endParaRPr lang="ru-RU" sz="2300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180000" indent="-180000">
              <a:buAutoNum type="arabicPeriod"/>
            </a:pPr>
            <a:r>
              <a:rPr lang="de-DE" sz="2300" dirty="0">
                <a:solidFill>
                  <a:schemeClr val="tx1"/>
                </a:solidFill>
                <a:latin typeface="Calibri Light" panose="020F0302020204030204" pitchFamily="34" charset="0"/>
                <a:hlinkClick r:id="rId3"/>
              </a:rPr>
              <a:t>https://</a:t>
            </a:r>
            <a:r>
              <a:rPr lang="de-DE" sz="2300" dirty="0" smtClean="0">
                <a:solidFill>
                  <a:schemeClr val="tx1"/>
                </a:solidFill>
                <a:latin typeface="Calibri Light" panose="020F0302020204030204" pitchFamily="34" charset="0"/>
                <a:hlinkClick r:id="rId3"/>
              </a:rPr>
              <a:t>rushoz.ru/articles/sadovodstvo/sadovodstvo.html</a:t>
            </a:r>
            <a:endParaRPr lang="ru-RU" sz="23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180000" indent="-180000">
              <a:buAutoNum type="arabicPeriod"/>
            </a:pPr>
            <a:r>
              <a:rPr lang="de-DE" sz="2300" dirty="0">
                <a:solidFill>
                  <a:schemeClr val="tx1"/>
                </a:solidFill>
                <a:latin typeface="Calibri Light" panose="020F0302020204030204" pitchFamily="34" charset="0"/>
                <a:hlinkClick r:id="rId4"/>
              </a:rPr>
              <a:t>https://</a:t>
            </a:r>
            <a:r>
              <a:rPr lang="de-DE" sz="2300" dirty="0" smtClean="0">
                <a:solidFill>
                  <a:schemeClr val="tx1"/>
                </a:solidFill>
                <a:latin typeface="Calibri Light" panose="020F0302020204030204" pitchFamily="34" charset="0"/>
                <a:hlinkClick r:id="rId4"/>
              </a:rPr>
              <a:t>i-gazeta.com/news/region102/44258.html</a:t>
            </a:r>
            <a:endParaRPr lang="ru-RU" sz="2300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457200" indent="-457200">
              <a:buAutoNum type="arabicPeriod"/>
            </a:pPr>
            <a:endParaRPr lang="ru-RU" sz="2400" dirty="0">
              <a:latin typeface="Calibri Light" panose="020F0302020204030204" pitchFamily="34" charset="0"/>
            </a:endParaRPr>
          </a:p>
          <a:p>
            <a:pPr marL="457200" indent="-457200">
              <a:buAutoNum type="arabicPeriod"/>
            </a:pPr>
            <a:endParaRPr lang="ru-RU" sz="2400" dirty="0" smtClean="0">
              <a:latin typeface="Calibri Light" panose="020F0302020204030204" pitchFamily="34" charset="0"/>
            </a:endParaRPr>
          </a:p>
          <a:p>
            <a:pPr marL="0" indent="0">
              <a:buNone/>
            </a:pPr>
            <a:endParaRPr lang="ru-RU" sz="24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948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967DC8-BC74-48D4-B88B-9515830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Имеются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ли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аналоги</a:t>
            </a:r>
            <a:r>
              <a:rPr lang="en-US" sz="4000" dirty="0">
                <a:cs typeface="Calibri Light"/>
              </a:rPr>
              <a:t>*</a:t>
            </a:r>
            <a:r>
              <a:rPr lang="en-US" dirty="0">
                <a:cs typeface="Calibri Light"/>
              </a:rPr>
              <a:t>?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3FDCC516-90C9-4154-BCFF-6FCFA71F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59" y="2168648"/>
            <a:ext cx="2000250" cy="1895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42DA795-AF4B-44AC-A09A-750703210080}"/>
              </a:ext>
            </a:extLst>
          </p:cNvPr>
          <p:cNvSpPr txBox="1"/>
          <p:nvPr/>
        </p:nvSpPr>
        <p:spPr>
          <a:xfrm>
            <a:off x="728784" y="4060092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Calibri Light"/>
                <a:cs typeface="Calibri Light"/>
              </a:rPr>
              <a:t>Лунный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посевной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dirty="0" err="1">
                <a:latin typeface="Calibri Light"/>
                <a:cs typeface="Calibri Light"/>
              </a:rPr>
              <a:t>календарь</a:t>
            </a:r>
            <a:r>
              <a:rPr lang="en-US" dirty="0">
                <a:latin typeface="Calibri Light"/>
                <a:cs typeface="Calibri Light"/>
              </a:rPr>
              <a:t/>
            </a:r>
            <a:br>
              <a:rPr lang="en-US" dirty="0">
                <a:latin typeface="Calibri Light"/>
                <a:cs typeface="Calibri Light"/>
              </a:rPr>
            </a:br>
            <a:r>
              <a:rPr lang="en-US" dirty="0">
                <a:latin typeface="Calibri Light"/>
                <a:cs typeface="Calibri Light"/>
              </a:rPr>
              <a:t/>
            </a:r>
            <a:br>
              <a:rPr lang="en-US" dirty="0">
                <a:latin typeface="Calibri Light"/>
                <a:cs typeface="Calibri Light"/>
              </a:rPr>
            </a:br>
            <a:r>
              <a:rPr lang="en-US" dirty="0" err="1">
                <a:solidFill>
                  <a:srgbClr val="00B050"/>
                </a:solidFill>
                <a:latin typeface="Calibri Light"/>
                <a:cs typeface="Calibri Light"/>
              </a:rPr>
              <a:t>Бесплатен</a:t>
            </a:r>
            <a:r>
              <a:rPr lang="en-US" dirty="0">
                <a:solidFill>
                  <a:srgbClr val="00B050"/>
                </a:solidFill>
                <a:latin typeface="Calibri Light"/>
                <a:cs typeface="Calibri Light"/>
              </a:rPr>
              <a:t/>
            </a:r>
            <a:br>
              <a:rPr lang="en-US" dirty="0">
                <a:solidFill>
                  <a:srgbClr val="00B050"/>
                </a:solidFill>
                <a:latin typeface="Calibri Light"/>
                <a:cs typeface="Calibri Light"/>
              </a:rPr>
            </a:br>
            <a:r>
              <a:rPr lang="en-US" dirty="0">
                <a:latin typeface="Calibri Light"/>
                <a:cs typeface="Calibri Light"/>
              </a:rPr>
              <a:t/>
            </a:r>
            <a:br>
              <a:rPr lang="en-US" dirty="0">
                <a:latin typeface="Calibri Light"/>
                <a:cs typeface="Calibri Light"/>
              </a:rPr>
            </a:br>
            <a:r>
              <a:rPr lang="en-US" dirty="0">
                <a:latin typeface="Calibri Light"/>
                <a:cs typeface="Calibri Light"/>
              </a:rPr>
              <a:t>3.8 </a:t>
            </a:r>
            <a:r>
              <a:rPr lang="en-US" dirty="0" err="1">
                <a:latin typeface="Calibri Light"/>
                <a:cs typeface="Calibri Light"/>
              </a:rPr>
              <a:t>оценка</a:t>
            </a:r>
            <a:r>
              <a:rPr lang="en-US" dirty="0">
                <a:latin typeface="Calibri Light"/>
                <a:cs typeface="Calibri Light"/>
              </a:rPr>
              <a:t> в Google Play</a:t>
            </a:r>
            <a:br>
              <a:rPr lang="en-US" dirty="0">
                <a:latin typeface="Calibri Light"/>
                <a:cs typeface="Calibri Light"/>
              </a:rPr>
            </a:br>
            <a:endParaRPr lang="en-US" dirty="0">
              <a:latin typeface="Calibri Light"/>
              <a:cs typeface="Calibri Ligh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AC674D68-27E1-4A96-83CF-D7F264C77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821" y="2201985"/>
            <a:ext cx="192405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FBB039C-9749-4C98-8AF4-8A4233CEF803}"/>
              </a:ext>
            </a:extLst>
          </p:cNvPr>
          <p:cNvSpPr txBox="1"/>
          <p:nvPr/>
        </p:nvSpPr>
        <p:spPr>
          <a:xfrm>
            <a:off x="4646246" y="4060092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latin typeface="Calibri Light"/>
                <a:cs typeface="Calibri Light"/>
              </a:rPr>
              <a:t>Вредители</a:t>
            </a:r>
            <a:r>
              <a:rPr lang="en-US" dirty="0">
                <a:latin typeface="Calibri Light"/>
                <a:cs typeface="Calibri Light"/>
              </a:rPr>
              <a:t> и </a:t>
            </a:r>
            <a:r>
              <a:rPr lang="en-US" err="1">
                <a:latin typeface="Calibri Light"/>
                <a:cs typeface="Calibri Light"/>
              </a:rPr>
              <a:t>болезни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err="1">
                <a:latin typeface="Calibri Light"/>
                <a:cs typeface="Calibri Light"/>
              </a:rPr>
              <a:t>растений</a:t>
            </a:r>
            <a:r>
              <a:rPr lang="en-US" dirty="0">
                <a:latin typeface="Calibri Light"/>
                <a:cs typeface="Calibri Light"/>
              </a:rPr>
              <a:t/>
            </a:r>
            <a:br>
              <a:rPr lang="en-US" dirty="0">
                <a:latin typeface="Calibri Light"/>
                <a:cs typeface="Calibri Light"/>
              </a:rPr>
            </a:br>
            <a:r>
              <a:rPr lang="en-US" dirty="0">
                <a:latin typeface="Calibri Light"/>
                <a:cs typeface="Calibri Light"/>
              </a:rPr>
              <a:t/>
            </a:r>
            <a:br>
              <a:rPr lang="en-US" dirty="0">
                <a:latin typeface="Calibri Light"/>
                <a:cs typeface="Calibri Light"/>
              </a:rPr>
            </a:br>
            <a:r>
              <a:rPr lang="en-US" err="1">
                <a:solidFill>
                  <a:srgbClr val="00B050"/>
                </a:solidFill>
                <a:latin typeface="Calibri Light"/>
                <a:cs typeface="Calibri Light"/>
              </a:rPr>
              <a:t>Бесплатен</a:t>
            </a:r>
            <a:r>
              <a:rPr lang="en-US" dirty="0">
                <a:solidFill>
                  <a:srgbClr val="00B050"/>
                </a:solidFill>
                <a:latin typeface="Calibri Light"/>
                <a:cs typeface="Calibri Light"/>
              </a:rPr>
              <a:t/>
            </a:r>
            <a:br>
              <a:rPr lang="en-US" dirty="0">
                <a:solidFill>
                  <a:srgbClr val="00B050"/>
                </a:solidFill>
                <a:latin typeface="Calibri Light"/>
                <a:cs typeface="Calibri Light"/>
              </a:rPr>
            </a:br>
            <a:r>
              <a:rPr lang="en-US" dirty="0">
                <a:latin typeface="Calibri Light"/>
                <a:cs typeface="Calibri Light"/>
              </a:rPr>
              <a:t/>
            </a:r>
            <a:br>
              <a:rPr lang="en-US" dirty="0">
                <a:latin typeface="Calibri Light"/>
                <a:cs typeface="Calibri Light"/>
              </a:rPr>
            </a:br>
            <a:r>
              <a:rPr lang="en-US" dirty="0">
                <a:latin typeface="Calibri Light"/>
                <a:cs typeface="Calibri Light"/>
              </a:rPr>
              <a:t>4.2 </a:t>
            </a:r>
            <a:r>
              <a:rPr lang="en-US" err="1">
                <a:latin typeface="Calibri Light"/>
                <a:cs typeface="Calibri Light"/>
              </a:rPr>
              <a:t>оценка</a:t>
            </a:r>
            <a:r>
              <a:rPr lang="en-US" dirty="0">
                <a:latin typeface="Calibri Light"/>
                <a:cs typeface="Calibri Light"/>
              </a:rPr>
              <a:t> в Google Play</a:t>
            </a:r>
            <a:br>
              <a:rPr lang="en-US" dirty="0">
                <a:latin typeface="Calibri Light"/>
                <a:cs typeface="Calibri Light"/>
              </a:rPr>
            </a:br>
            <a:endParaRPr lang="en-US" dirty="0">
              <a:latin typeface="Calibri Light"/>
              <a:cs typeface="Calibri Light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1AA5C9B2-B3CD-4B01-A8C4-69C6AEED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235" y="2167427"/>
            <a:ext cx="1857375" cy="180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626F8C-B1B0-4A9B-9C8A-118AE74E7C79}"/>
              </a:ext>
            </a:extLst>
          </p:cNvPr>
          <p:cNvSpPr txBox="1"/>
          <p:nvPr/>
        </p:nvSpPr>
        <p:spPr>
          <a:xfrm>
            <a:off x="8622323" y="4060091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latin typeface="Calibri Light"/>
                <a:cs typeface="Calibri Light"/>
              </a:rPr>
              <a:t>Простой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err="1">
                <a:latin typeface="Calibri Light"/>
                <a:cs typeface="Calibri Light"/>
              </a:rPr>
              <a:t>Календарь</a:t>
            </a:r>
            <a:r>
              <a:rPr lang="en-US" dirty="0">
                <a:latin typeface="Calibri Light"/>
                <a:cs typeface="Calibri Light"/>
              </a:rPr>
              <a:t> – </a:t>
            </a:r>
            <a:r>
              <a:rPr lang="en-US" err="1">
                <a:latin typeface="Calibri Light"/>
                <a:cs typeface="Calibri Light"/>
              </a:rPr>
              <a:t>для</a:t>
            </a:r>
            <a:r>
              <a:rPr lang="en-US" dirty="0">
                <a:latin typeface="Calibri Light"/>
                <a:cs typeface="Calibri Light"/>
              </a:rPr>
              <a:t> </a:t>
            </a:r>
            <a:r>
              <a:rPr lang="en-US" err="1">
                <a:latin typeface="Calibri Light"/>
                <a:cs typeface="Calibri Light"/>
              </a:rPr>
              <a:t>событий</a:t>
            </a:r>
            <a:r>
              <a:rPr lang="en-US" dirty="0">
                <a:latin typeface="Calibri Light"/>
                <a:cs typeface="Calibri Light"/>
              </a:rPr>
              <a:t> и </a:t>
            </a:r>
            <a:r>
              <a:rPr lang="en-US" err="1">
                <a:latin typeface="Calibri Light"/>
                <a:cs typeface="Calibri Light"/>
              </a:rPr>
              <a:t>напоминаний</a:t>
            </a:r>
            <a:r>
              <a:rPr lang="en-US" dirty="0">
                <a:latin typeface="Calibri Light"/>
                <a:cs typeface="Calibri Light"/>
              </a:rPr>
              <a:t/>
            </a:r>
            <a:br>
              <a:rPr lang="en-US" dirty="0">
                <a:latin typeface="Calibri Light"/>
                <a:cs typeface="Calibri Light"/>
              </a:rPr>
            </a:br>
            <a:r>
              <a:rPr lang="en-US" dirty="0">
                <a:latin typeface="Calibri Light"/>
                <a:cs typeface="Calibri Light"/>
              </a:rPr>
              <a:t/>
            </a:r>
            <a:br>
              <a:rPr lang="en-US" dirty="0">
                <a:latin typeface="Calibri Light"/>
                <a:cs typeface="Calibri Light"/>
              </a:rPr>
            </a:br>
            <a:r>
              <a:rPr lang="en-US" err="1">
                <a:solidFill>
                  <a:srgbClr val="00B050"/>
                </a:solidFill>
                <a:latin typeface="Calibri Light"/>
                <a:cs typeface="Calibri Light"/>
              </a:rPr>
              <a:t>Бесплатен</a:t>
            </a:r>
            <a:r>
              <a:rPr lang="en-US" dirty="0">
                <a:solidFill>
                  <a:srgbClr val="00B050"/>
                </a:solidFill>
                <a:latin typeface="Calibri Light"/>
                <a:cs typeface="Calibri Light"/>
              </a:rPr>
              <a:t/>
            </a:r>
            <a:br>
              <a:rPr lang="en-US" dirty="0">
                <a:solidFill>
                  <a:srgbClr val="00B050"/>
                </a:solidFill>
                <a:latin typeface="Calibri Light"/>
                <a:cs typeface="Calibri Light"/>
              </a:rPr>
            </a:br>
            <a:r>
              <a:rPr lang="en-US" dirty="0">
                <a:latin typeface="Calibri Light"/>
                <a:cs typeface="Calibri Light"/>
              </a:rPr>
              <a:t/>
            </a:r>
            <a:br>
              <a:rPr lang="en-US" dirty="0">
                <a:latin typeface="Calibri Light"/>
                <a:cs typeface="Calibri Light"/>
              </a:rPr>
            </a:br>
            <a:r>
              <a:rPr lang="en-US" dirty="0">
                <a:latin typeface="Calibri Light"/>
                <a:cs typeface="Calibri Light"/>
              </a:rPr>
              <a:t>4.6 </a:t>
            </a:r>
            <a:r>
              <a:rPr lang="en-US" err="1">
                <a:latin typeface="Calibri Light"/>
                <a:cs typeface="Calibri Light"/>
              </a:rPr>
              <a:t>оценка</a:t>
            </a:r>
            <a:r>
              <a:rPr lang="en-US" dirty="0">
                <a:latin typeface="Calibri Light"/>
                <a:cs typeface="Calibri Light"/>
              </a:rPr>
              <a:t> в Google Play</a:t>
            </a:r>
            <a:br>
              <a:rPr lang="en-US" dirty="0">
                <a:latin typeface="Calibri Light"/>
                <a:cs typeface="Calibri Light"/>
              </a:rPr>
            </a:b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A3F914-63F6-4032-B6AF-9B1C22C8C463}"/>
              </a:ext>
            </a:extLst>
          </p:cNvPr>
          <p:cNvSpPr txBox="1"/>
          <p:nvPr/>
        </p:nvSpPr>
        <p:spPr>
          <a:xfrm>
            <a:off x="318477" y="6062784"/>
            <a:ext cx="115648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*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Аналога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 с 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похожим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функционалом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не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было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найдено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Имеются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лишь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приложения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 с 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отдельными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 Light"/>
                <a:cs typeface="Calibri Light"/>
              </a:rPr>
              <a:t>возможностями</a:t>
            </a:r>
            <a:r>
              <a:rPr lang="en-US" sz="1400" dirty="0">
                <a:solidFill>
                  <a:srgbClr val="000000"/>
                </a:solidFill>
                <a:latin typeface="Calibri Light"/>
                <a:cs typeface="Calibri Light"/>
              </a:rPr>
              <a:t>.</a:t>
            </a:r>
            <a:endParaRPr lang="en-US" sz="1400" dirty="0" err="1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3407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E642B7-1FF6-441A-BEC0-71CF581A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"ЯМы Садовод"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0CD023F4-78D8-4C39-85D1-25EDCA702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26" t="25549" r="38095" b="47418"/>
          <a:stretch/>
        </p:blipFill>
        <p:spPr>
          <a:xfrm>
            <a:off x="8884911" y="1955800"/>
            <a:ext cx="1745837" cy="3014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4924DA3C-FC93-4E7D-AD6C-BDB9D545E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18" t="15024" r="1099" b="846"/>
          <a:stretch/>
        </p:blipFill>
        <p:spPr>
          <a:xfrm>
            <a:off x="1306198" y="1985879"/>
            <a:ext cx="1990260" cy="2990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39195798-6940-4F72-BA48-71AAD34E5F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13"/>
          <a:stretch/>
        </p:blipFill>
        <p:spPr>
          <a:xfrm>
            <a:off x="5215691" y="1955132"/>
            <a:ext cx="1748525" cy="3017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1A2E923-D1C7-44CE-9819-3D25F4AF4184}"/>
              </a:ext>
            </a:extLst>
          </p:cNvPr>
          <p:cNvSpPr txBox="1"/>
          <p:nvPr/>
        </p:nvSpPr>
        <p:spPr>
          <a:xfrm>
            <a:off x="994611" y="5055268"/>
            <a:ext cx="25727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alibri Light"/>
                <a:cs typeface="Calibri Light"/>
              </a:rPr>
              <a:t>Крылов Дмитрий</a:t>
            </a:r>
            <a:r>
              <a:rPr lang="en-US" sz="2400" dirty="0">
                <a:latin typeface="Calibri Light"/>
                <a:cs typeface="Calibri Light"/>
              </a:rPr>
              <a:t/>
            </a:r>
            <a:br>
              <a:rPr lang="en-US" sz="2400" dirty="0">
                <a:latin typeface="Calibri Light"/>
                <a:cs typeface="Calibri Light"/>
              </a:rPr>
            </a:br>
            <a:r>
              <a:rPr lang="en-US" sz="2400">
                <a:latin typeface="Calibri Light"/>
                <a:cs typeface="Calibri Light"/>
              </a:rPr>
              <a:t>Роль: frontend</a:t>
            </a:r>
            <a:endParaRPr lang="en-US" sz="2400" dirty="0">
              <a:latin typeface="Calibri Ligh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5513A3-2068-4DBC-A7E6-86378F87EB4A}"/>
              </a:ext>
            </a:extLst>
          </p:cNvPr>
          <p:cNvSpPr txBox="1"/>
          <p:nvPr/>
        </p:nvSpPr>
        <p:spPr>
          <a:xfrm>
            <a:off x="4944980" y="5055268"/>
            <a:ext cx="22619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alibri Light"/>
                <a:cs typeface="Calibri Light"/>
              </a:rPr>
              <a:t>Ткачик Андрей</a:t>
            </a:r>
            <a:r>
              <a:rPr lang="en-US" sz="2400" dirty="0">
                <a:latin typeface="Calibri Light"/>
                <a:cs typeface="Calibri Light"/>
              </a:rPr>
              <a:t/>
            </a:r>
            <a:br>
              <a:rPr lang="en-US" sz="2400" dirty="0">
                <a:latin typeface="Calibri Light"/>
                <a:cs typeface="Calibri Light"/>
              </a:rPr>
            </a:br>
            <a:r>
              <a:rPr lang="en-US" sz="2400">
                <a:latin typeface="Calibri Light"/>
                <a:cs typeface="Calibri Light"/>
              </a:rPr>
              <a:t>Роль: </a:t>
            </a:r>
            <a:r>
              <a:rPr lang="en-US" sz="2400">
                <a:latin typeface="Calibri Light"/>
                <a:ea typeface="+mn-lt"/>
                <a:cs typeface="Calibri Light"/>
              </a:rPr>
              <a:t>business</a:t>
            </a:r>
            <a:endParaRPr lang="en-US" sz="2400">
              <a:latin typeface="Calibri Light"/>
              <a:cs typeface="Calibr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43558D-612E-4F0F-98EB-022CB892E1F1}"/>
              </a:ext>
            </a:extLst>
          </p:cNvPr>
          <p:cNvSpPr txBox="1"/>
          <p:nvPr/>
        </p:nvSpPr>
        <p:spPr>
          <a:xfrm>
            <a:off x="8614611" y="5055267"/>
            <a:ext cx="22619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alibri Light"/>
                <a:cs typeface="Calibri Light"/>
              </a:rPr>
              <a:t>Алексей Глотов</a:t>
            </a:r>
            <a:r>
              <a:rPr lang="en-US" sz="2400" dirty="0">
                <a:latin typeface="Calibri Light"/>
                <a:cs typeface="Calibri Light"/>
              </a:rPr>
              <a:t/>
            </a:r>
            <a:br>
              <a:rPr lang="en-US" sz="2400" dirty="0">
                <a:latin typeface="Calibri Light"/>
                <a:cs typeface="Calibri Light"/>
              </a:rPr>
            </a:br>
            <a:r>
              <a:rPr lang="en-US" sz="2400">
                <a:latin typeface="Calibri Light"/>
                <a:cs typeface="Calibri Light"/>
              </a:rPr>
              <a:t>Роль: backend</a:t>
            </a:r>
            <a:endParaRPr lang="en-US" sz="24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509800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195</Words>
  <Application>Microsoft Office PowerPoint</Application>
  <PresentationFormat>Произвольный</PresentationFormat>
  <Paragraphs>47</Paragraphs>
  <Slides>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Retrospect</vt:lpstr>
      <vt:lpstr>"Садовод"</vt:lpstr>
      <vt:lpstr>Что побудило?</vt:lpstr>
      <vt:lpstr>Что из этого выходит?</vt:lpstr>
      <vt:lpstr>Как с этим бороться? </vt:lpstr>
      <vt:lpstr>Как это должно работать?</vt:lpstr>
      <vt:lpstr>Как это работает</vt:lpstr>
      <vt:lpstr>Для кого?</vt:lpstr>
      <vt:lpstr>Имеются ли аналоги*?</vt:lpstr>
      <vt:lpstr>"ЯМы Садовод"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Пользователь</dc:creator>
  <cp:lastModifiedBy>Пользователь</cp:lastModifiedBy>
  <cp:revision>563</cp:revision>
  <dcterms:created xsi:type="dcterms:W3CDTF">2020-07-21T07:28:47Z</dcterms:created>
  <dcterms:modified xsi:type="dcterms:W3CDTF">2020-07-23T20:57:45Z</dcterms:modified>
</cp:coreProperties>
</file>